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 Bold" panose="02000000000000000000" pitchFamily="2" charset="77"/>
      <p:regular r:id="rId32"/>
      <p:bold r:id="rId33"/>
    </p:embeddedFont>
    <p:embeddedFont>
      <p:font typeface="Poppins Light" pitchFamily="2" charset="77"/>
      <p:regular r:id="rId34"/>
      <p:italic r:id="rId35"/>
    </p:embeddedFont>
    <p:embeddedFont>
      <p:font typeface="Poppins Light Bold" panose="02000000000000000000" pitchFamily="2" charset="7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19" autoAdjust="0"/>
  </p:normalViewPr>
  <p:slideViewPr>
    <p:cSldViewPr>
      <p:cViewPr varScale="1">
        <p:scale>
          <a:sx n="73" d="100"/>
          <a:sy n="73" d="100"/>
        </p:scale>
        <p:origin x="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C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9818" y="2491179"/>
            <a:ext cx="14688363" cy="293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spc="-140">
                <a:solidFill>
                  <a:srgbClr val="F7F7F7"/>
                </a:solidFill>
                <a:latin typeface="Poppins Bold"/>
              </a:rPr>
              <a:t>BIOC4966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spc="-140">
                <a:solidFill>
                  <a:srgbClr val="F7F7F7"/>
                </a:solidFill>
                <a:latin typeface="Poppins Bold"/>
              </a:rPr>
              <a:t>Biochemistry Internship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spc="-140">
                <a:solidFill>
                  <a:srgbClr val="F7F7F7"/>
                </a:solidFill>
                <a:latin typeface="Poppins Bold"/>
              </a:rPr>
              <a:t>Oral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05352" y="6097979"/>
            <a:ext cx="5477295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3536" spc="88" dirty="0">
                <a:solidFill>
                  <a:srgbClr val="F7F7F7"/>
                </a:solidFill>
                <a:latin typeface="Poppins Light"/>
              </a:rPr>
              <a:t>by Rho Yerim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9914" y="3705722"/>
            <a:ext cx="7748172" cy="4661817"/>
          </a:xfrm>
          <a:custGeom>
            <a:avLst/>
            <a:gdLst/>
            <a:ahLst/>
            <a:cxnLst/>
            <a:rect l="l" t="t" r="r" b="b"/>
            <a:pathLst>
              <a:path w="7748172" h="4661817">
                <a:moveTo>
                  <a:pt x="0" y="0"/>
                </a:moveTo>
                <a:lnTo>
                  <a:pt x="7748172" y="0"/>
                </a:lnTo>
                <a:lnTo>
                  <a:pt x="7748172" y="4661816"/>
                </a:lnTo>
                <a:lnTo>
                  <a:pt x="0" y="4661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56315" y="3112631"/>
            <a:ext cx="537537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DNA methylation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90970" y="8778899"/>
            <a:ext cx="6306061" cy="7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evaluate DNA methylation patterns at L1TD1 sites across normal, adenoma, and CRC.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7384" y="1594685"/>
            <a:ext cx="15333231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</a:pPr>
            <a:r>
              <a:rPr lang="en-US" sz="2800">
                <a:solidFill>
                  <a:srgbClr val="DD4247"/>
                </a:solidFill>
                <a:latin typeface="Poppins Bold"/>
              </a:rPr>
              <a:t>DNA methylation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 may be regulating the high gene expression level of L1TD1 in adenoma.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9900" y="563753"/>
            <a:ext cx="7846695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5530" spc="-138">
                <a:solidFill>
                  <a:srgbClr val="000000"/>
                </a:solidFill>
                <a:latin typeface="Poppins Bold"/>
              </a:rPr>
              <a:t>Key Point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1247" y="8338963"/>
            <a:ext cx="752534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Figure 7. DNA methylation Beta Values on L1TD1 sites for each probe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830" y="6291638"/>
            <a:ext cx="3790494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Differential Gene Expression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830" y="7503853"/>
            <a:ext cx="3364925" cy="108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identify differentially expressed genes only in adenoma tissue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18979" y="3090799"/>
            <a:ext cx="33649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Motif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8979" y="4302633"/>
            <a:ext cx="3364925" cy="144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determine which transcription factors (TF) bind to the L1TD1 promoter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07568" y="3090799"/>
            <a:ext cx="3364925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Gene set Enrichment Analysis (GSEA)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0461" y="6291638"/>
            <a:ext cx="33649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DNA methylation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95075" y="4800562"/>
            <a:ext cx="3673095" cy="108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interpret the biological pathways associated with high expression of L1TD1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0461" y="7503472"/>
            <a:ext cx="3482323" cy="144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evaluate DNA methylation patterns at L1TD1 sites across normal, adenoma, and CRC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9853" y="6209897"/>
            <a:ext cx="3100778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Single cell RNA-sequencing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89853" y="7421732"/>
            <a:ext cx="3364925" cy="144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visualize which cell populations of L1TD1 genes are highly expressed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3807" y="1244049"/>
            <a:ext cx="1440038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</a:pPr>
            <a:r>
              <a:rPr lang="en-US" sz="9600" spc="-240">
                <a:solidFill>
                  <a:srgbClr val="000000"/>
                </a:solidFill>
                <a:latin typeface="Poppins Bold"/>
              </a:rPr>
              <a:t>Overview of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642" y="3090799"/>
            <a:ext cx="3100778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Bulk RNA-sequencing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973" y="4302633"/>
            <a:ext cx="3627594" cy="144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determine L1TD1 gene expression across distinct cell stages to understand expression patterns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25240"/>
            <a:ext cx="162306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213C6B"/>
                </a:solidFill>
                <a:latin typeface="Poppins Bold"/>
              </a:rPr>
              <a:t>2</a:t>
            </a: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000000"/>
                </a:solidFill>
                <a:latin typeface="Poppins Bold"/>
              </a:rPr>
              <a:t>Link to Science &amp; 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Cancer genomics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22659" y="2986746"/>
            <a:ext cx="15393143" cy="1976168"/>
            <a:chOff x="0" y="0"/>
            <a:chExt cx="20524191" cy="2634890"/>
          </a:xfrm>
        </p:grpSpPr>
        <p:sp>
          <p:nvSpPr>
            <p:cNvPr id="4" name="TextBox 4"/>
            <p:cNvSpPr txBox="1"/>
            <p:nvPr/>
          </p:nvSpPr>
          <p:spPr>
            <a:xfrm>
              <a:off x="0" y="691367"/>
              <a:ext cx="2052419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Understand genomic alterations associated with cancer development.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Analyzing gene expression across different cell stages </a:t>
              </a:r>
            </a:p>
            <a:p>
              <a:pPr>
                <a:lnSpc>
                  <a:spcPts val="3919"/>
                </a:lnSpc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     → valuable insights into the molecular changes during the cancer progression.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70931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Scientific Insights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3980269">
            <a:off x="12748169" y="187407"/>
            <a:ext cx="1681553" cy="2368385"/>
          </a:xfrm>
          <a:custGeom>
            <a:avLst/>
            <a:gdLst/>
            <a:ahLst/>
            <a:cxnLst/>
            <a:rect l="l" t="t" r="r" b="b"/>
            <a:pathLst>
              <a:path w="1681553" h="2368385">
                <a:moveTo>
                  <a:pt x="0" y="0"/>
                </a:moveTo>
                <a:lnTo>
                  <a:pt x="1681553" y="0"/>
                </a:lnTo>
                <a:lnTo>
                  <a:pt x="1681553" y="2368385"/>
                </a:lnTo>
                <a:lnTo>
                  <a:pt x="0" y="2368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9798685"/>
            <a:ext cx="1828800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Macconaill, L. E., &amp; Garraway, L. A. (2010). Clinical implications of the cancer genome. Journal of clinical oncology : official journal of the American Society of Clinical Oncology, 28(35), 5219–5228. https://doi.org/10.1200/JCO.2009.27.4944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72198" y="5867810"/>
            <a:ext cx="15393143" cy="1976168"/>
            <a:chOff x="0" y="0"/>
            <a:chExt cx="20524191" cy="2634890"/>
          </a:xfrm>
        </p:grpSpPr>
        <p:sp>
          <p:nvSpPr>
            <p:cNvPr id="9" name="TextBox 9"/>
            <p:cNvSpPr txBox="1"/>
            <p:nvPr/>
          </p:nvSpPr>
          <p:spPr>
            <a:xfrm>
              <a:off x="0" y="691367"/>
              <a:ext cx="2052419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Cancer = one of the most common and severe diseases.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Potential of changing the way of diagnosing and treating the patients.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Lead to societal well-being.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70931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Link to Society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238236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   2. Link to Science &amp; 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4715" y="3114912"/>
            <a:ext cx="4723582" cy="4052491"/>
          </a:xfrm>
          <a:custGeom>
            <a:avLst/>
            <a:gdLst/>
            <a:ahLst/>
            <a:cxnLst/>
            <a:rect l="l" t="t" r="r" b="b"/>
            <a:pathLst>
              <a:path w="4723582" h="4052491">
                <a:moveTo>
                  <a:pt x="0" y="0"/>
                </a:moveTo>
                <a:lnTo>
                  <a:pt x="4723582" y="0"/>
                </a:lnTo>
                <a:lnTo>
                  <a:pt x="4723582" y="4052491"/>
                </a:lnTo>
                <a:lnTo>
                  <a:pt x="0" y="4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" r="-57" b="-1405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Bioinformatics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961545"/>
            <a:ext cx="1828800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Luscombe, Nicholas &amp; Greenbaum, Dov &amp; Gerstein, Mark. (2000). What is bioinformatics? An introduction and overview. Yearbook of Medical Informatics. 10. 10.1055/s-0038-1638103.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76910" y="1900157"/>
            <a:ext cx="1153418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69" dirty="0">
                <a:solidFill>
                  <a:srgbClr val="000000"/>
                </a:solidFill>
                <a:latin typeface="Poppins Light"/>
              </a:rPr>
              <a:t>Analyze biological data, particularly at the molecular level that enables to extract meaningful insights from big data.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99703" y="4097052"/>
            <a:ext cx="3890236" cy="3317103"/>
            <a:chOff x="0" y="0"/>
            <a:chExt cx="5186981" cy="44228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948536" cy="294853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213C6B">
                  <a:alpha val="6980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38446" y="0"/>
              <a:ext cx="2948536" cy="294853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13333">
                  <a:alpha val="69804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072181" y="1474268"/>
              <a:ext cx="2948536" cy="294853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216B26">
                  <a:alpha val="6980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01917" y="883506"/>
              <a:ext cx="1609923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7F7F7"/>
                  </a:solidFill>
                  <a:latin typeface="Poppins Bold"/>
                </a:rPr>
                <a:t>Biology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16425" y="883506"/>
              <a:ext cx="2008584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7F7F7"/>
                  </a:solidFill>
                  <a:latin typeface="Poppins Bold"/>
                </a:rPr>
                <a:t>Statistics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55241" y="2919961"/>
              <a:ext cx="2182416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7F7F7"/>
                  </a:solidFill>
                  <a:latin typeface="Poppins Bold"/>
                </a:rPr>
                <a:t>Computer</a:t>
              </a:r>
            </a:p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7F7F7"/>
                  </a:solidFill>
                  <a:latin typeface="Poppins Bold"/>
                </a:rPr>
                <a:t>Science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426448" y="8757180"/>
            <a:ext cx="1153418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69">
                <a:solidFill>
                  <a:srgbClr val="000000"/>
                </a:solidFill>
                <a:latin typeface="Poppins Light"/>
              </a:rPr>
              <a:t>Time-efficient &amp; Discern useful information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144000" y="7681932"/>
            <a:ext cx="0" cy="8060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8495578" y="7159520"/>
            <a:ext cx="66618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200" spc="30">
                <a:solidFill>
                  <a:srgbClr val="000000"/>
                </a:solidFill>
                <a:latin typeface="Poppins Light Bold"/>
              </a:rPr>
              <a:t>Figure 8. An example fasta file showing the first part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238236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   2. Link to Science &amp; 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Ethical Issue for Society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63373" y="4378960"/>
            <a:ext cx="1246033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69">
                <a:solidFill>
                  <a:srgbClr val="000000"/>
                </a:solidFill>
                <a:latin typeface="Poppins Light"/>
              </a:rPr>
              <a:t>Academic research can suggest clinical approaches to the genes of cancer patients, but when applying to clinical stages it may raise controversial ethical issues for society.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8236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   2. Link to Science &amp; 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25240"/>
            <a:ext cx="162306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213C6B"/>
                </a:solidFill>
                <a:latin typeface="Poppins Bold"/>
              </a:rPr>
              <a:t>3</a:t>
            </a: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000000"/>
                </a:solidFill>
                <a:latin typeface="Poppins Bold"/>
              </a:rPr>
              <a:t>Opportunities for Problem-Solving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8830" y="720013"/>
            <a:ext cx="1343426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Problem: Vast pool of available big data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3072" y="7546329"/>
            <a:ext cx="66618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39">
                <a:solidFill>
                  <a:srgbClr val="000000"/>
                </a:solidFill>
                <a:latin typeface="Poppins Light Bold"/>
              </a:rPr>
              <a:t>Figure 9. List of datas in GEO website</a:t>
            </a:r>
          </a:p>
        </p:txBody>
      </p:sp>
      <p:sp>
        <p:nvSpPr>
          <p:cNvPr id="4" name="Freeform 4"/>
          <p:cNvSpPr/>
          <p:nvPr/>
        </p:nvSpPr>
        <p:spPr>
          <a:xfrm>
            <a:off x="4343101" y="1611593"/>
            <a:ext cx="9601799" cy="5972836"/>
          </a:xfrm>
          <a:custGeom>
            <a:avLst/>
            <a:gdLst/>
            <a:ahLst/>
            <a:cxnLst/>
            <a:rect l="l" t="t" r="r" b="b"/>
            <a:pathLst>
              <a:path w="9601799" h="5972836">
                <a:moveTo>
                  <a:pt x="0" y="0"/>
                </a:moveTo>
                <a:lnTo>
                  <a:pt x="9601798" y="0"/>
                </a:lnTo>
                <a:lnTo>
                  <a:pt x="9601798" y="5972836"/>
                </a:lnTo>
                <a:lnTo>
                  <a:pt x="0" y="597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124950" y="7958111"/>
            <a:ext cx="0" cy="3257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5514730" y="8566691"/>
            <a:ext cx="3937987" cy="1383218"/>
          </a:xfrm>
          <a:custGeom>
            <a:avLst/>
            <a:gdLst/>
            <a:ahLst/>
            <a:cxnLst/>
            <a:rect l="l" t="t" r="r" b="b"/>
            <a:pathLst>
              <a:path w="3937987" h="1383218">
                <a:moveTo>
                  <a:pt x="0" y="0"/>
                </a:moveTo>
                <a:lnTo>
                  <a:pt x="3937987" y="0"/>
                </a:lnTo>
                <a:lnTo>
                  <a:pt x="3937987" y="1383218"/>
                </a:lnTo>
                <a:lnTo>
                  <a:pt x="0" y="138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35118" y="8454325"/>
            <a:ext cx="1607950" cy="1607950"/>
          </a:xfrm>
          <a:custGeom>
            <a:avLst/>
            <a:gdLst/>
            <a:ahLst/>
            <a:cxnLst/>
            <a:rect l="l" t="t" r="r" b="b"/>
            <a:pathLst>
              <a:path w="1607950" h="1607950">
                <a:moveTo>
                  <a:pt x="0" y="0"/>
                </a:moveTo>
                <a:lnTo>
                  <a:pt x="1607951" y="0"/>
                </a:lnTo>
                <a:lnTo>
                  <a:pt x="1607951" y="1607950"/>
                </a:lnTo>
                <a:lnTo>
                  <a:pt x="0" y="160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38236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   3. Opportunities for Problem-Solving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8549" y="2049691"/>
            <a:ext cx="12892249" cy="6882854"/>
          </a:xfrm>
          <a:custGeom>
            <a:avLst/>
            <a:gdLst/>
            <a:ahLst/>
            <a:cxnLst/>
            <a:rect l="l" t="t" r="r" b="b"/>
            <a:pathLst>
              <a:path w="12892249" h="6882854">
                <a:moveTo>
                  <a:pt x="0" y="0"/>
                </a:moveTo>
                <a:lnTo>
                  <a:pt x="12892249" y="0"/>
                </a:lnTo>
                <a:lnTo>
                  <a:pt x="12892249" y="6882854"/>
                </a:lnTo>
                <a:lnTo>
                  <a:pt x="0" y="6882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92411" y="600076"/>
            <a:ext cx="14703178" cy="132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Solution: Question relevancy of the dataset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-75">
                <a:solidFill>
                  <a:srgbClr val="000000"/>
                </a:solidFill>
                <a:latin typeface="Poppins Bold"/>
              </a:rPr>
              <a:t>Find datasets that has more adenoma samples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32822" y="8235772"/>
            <a:ext cx="2562105" cy="210520"/>
            <a:chOff x="0" y="0"/>
            <a:chExt cx="674793" cy="554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4793" cy="55446"/>
            </a:xfrm>
            <a:custGeom>
              <a:avLst/>
              <a:gdLst/>
              <a:ahLst/>
              <a:cxnLst/>
              <a:rect l="l" t="t" r="r" b="b"/>
              <a:pathLst>
                <a:path w="674793" h="55446">
                  <a:moveTo>
                    <a:pt x="0" y="0"/>
                  </a:moveTo>
                  <a:lnTo>
                    <a:pt x="674793" y="0"/>
                  </a:lnTo>
                  <a:lnTo>
                    <a:pt x="674793" y="55446"/>
                  </a:lnTo>
                  <a:lnTo>
                    <a:pt x="0" y="55446"/>
                  </a:lnTo>
                  <a:lnTo>
                    <a:pt x="0" y="0"/>
                  </a:lnTo>
                </a:path>
              </a:pathLst>
            </a:custGeom>
            <a:solidFill>
              <a:srgbClr val="0012FF">
                <a:alpha val="3176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49788" y="8235772"/>
            <a:ext cx="2133331" cy="210520"/>
            <a:chOff x="0" y="0"/>
            <a:chExt cx="561865" cy="554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1865" cy="55446"/>
            </a:xfrm>
            <a:custGeom>
              <a:avLst/>
              <a:gdLst/>
              <a:ahLst/>
              <a:cxnLst/>
              <a:rect l="l" t="t" r="r" b="b"/>
              <a:pathLst>
                <a:path w="561865" h="55446">
                  <a:moveTo>
                    <a:pt x="0" y="0"/>
                  </a:moveTo>
                  <a:lnTo>
                    <a:pt x="561865" y="0"/>
                  </a:lnTo>
                  <a:lnTo>
                    <a:pt x="561865" y="55446"/>
                  </a:lnTo>
                  <a:lnTo>
                    <a:pt x="0" y="55446"/>
                  </a:lnTo>
                  <a:lnTo>
                    <a:pt x="0" y="0"/>
                  </a:lnTo>
                </a:path>
              </a:pathLst>
            </a:custGeom>
            <a:solidFill>
              <a:srgbClr val="0012FF">
                <a:alpha val="3176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7982247"/>
            <a:ext cx="4054237" cy="193369"/>
            <a:chOff x="0" y="0"/>
            <a:chExt cx="1067783" cy="509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7783" cy="50929"/>
            </a:xfrm>
            <a:custGeom>
              <a:avLst/>
              <a:gdLst/>
              <a:ahLst/>
              <a:cxnLst/>
              <a:rect l="l" t="t" r="r" b="b"/>
              <a:pathLst>
                <a:path w="1067783" h="50929">
                  <a:moveTo>
                    <a:pt x="0" y="0"/>
                  </a:moveTo>
                  <a:lnTo>
                    <a:pt x="1067783" y="0"/>
                  </a:lnTo>
                  <a:lnTo>
                    <a:pt x="1067783" y="50929"/>
                  </a:lnTo>
                  <a:lnTo>
                    <a:pt x="0" y="50929"/>
                  </a:lnTo>
                  <a:lnTo>
                    <a:pt x="0" y="0"/>
                  </a:lnTo>
                </a:path>
              </a:pathLst>
            </a:custGeom>
            <a:solidFill>
              <a:srgbClr val="0012FF">
                <a:alpha val="3176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44023" y="7982247"/>
            <a:ext cx="281029" cy="193369"/>
            <a:chOff x="0" y="0"/>
            <a:chExt cx="74016" cy="509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016" cy="50929"/>
            </a:xfrm>
            <a:custGeom>
              <a:avLst/>
              <a:gdLst/>
              <a:ahLst/>
              <a:cxnLst/>
              <a:rect l="l" t="t" r="r" b="b"/>
              <a:pathLst>
                <a:path w="74016" h="50929">
                  <a:moveTo>
                    <a:pt x="0" y="0"/>
                  </a:moveTo>
                  <a:lnTo>
                    <a:pt x="74016" y="0"/>
                  </a:lnTo>
                  <a:lnTo>
                    <a:pt x="74016" y="50929"/>
                  </a:lnTo>
                  <a:lnTo>
                    <a:pt x="0" y="50929"/>
                  </a:lnTo>
                  <a:lnTo>
                    <a:pt x="0" y="0"/>
                  </a:lnTo>
                </a:path>
              </a:pathLst>
            </a:custGeom>
            <a:solidFill>
              <a:srgbClr val="0012FF">
                <a:alpha val="3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84911" y="8961120"/>
            <a:ext cx="1371817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44">
                <a:solidFill>
                  <a:srgbClr val="000000"/>
                </a:solidFill>
                <a:latin typeface="Poppins Light"/>
              </a:rPr>
              <a:t>Figure 10. GEO website of Bulk RNA-seq Dataset (GEO Accession GSE76987)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38236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   3. Opportunities for Problem-Solving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25240"/>
            <a:ext cx="162306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213C6B"/>
                </a:solidFill>
                <a:latin typeface="Poppins Bold"/>
              </a:rPr>
              <a:t>4</a:t>
            </a: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000000"/>
                </a:solidFill>
                <a:latin typeface="Poppins Bold"/>
              </a:rPr>
              <a:t>Personal Reflection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10160" y="2399446"/>
            <a:ext cx="650590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1. Internship Project Details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37158" y="3771900"/>
            <a:ext cx="533070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9000" spc="-225">
                <a:solidFill>
                  <a:srgbClr val="000000"/>
                </a:solidFill>
                <a:latin typeface="Poppins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10160" y="4041557"/>
            <a:ext cx="650590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2. Link to Science &amp; Society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0160" y="5417820"/>
            <a:ext cx="6505902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3. Opportunities for problem-solving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0160" y="7317959"/>
            <a:ext cx="650590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4. Personal Reflection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2550786"/>
            <a:ext cx="219788" cy="5216812"/>
            <a:chOff x="0" y="0"/>
            <a:chExt cx="293051" cy="6955749"/>
          </a:xfrm>
        </p:grpSpPr>
        <p:sp>
          <p:nvSpPr>
            <p:cNvPr id="8" name="AutoShape 8"/>
            <p:cNvSpPr/>
            <p:nvPr/>
          </p:nvSpPr>
          <p:spPr>
            <a:xfrm>
              <a:off x="126759" y="177944"/>
              <a:ext cx="12724" cy="6558016"/>
            </a:xfrm>
            <a:prstGeom prst="rect">
              <a:avLst/>
            </a:prstGeom>
            <a:solidFill>
              <a:srgbClr val="213C6B"/>
            </a:solid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293051" cy="29305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2220899"/>
              <a:ext cx="293051" cy="29305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4441799"/>
              <a:ext cx="293051" cy="29305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6662698"/>
              <a:ext cx="293051" cy="29305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27810" y="3462707"/>
            <a:ext cx="1413491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>
            <a:off x="7381904" y="5815975"/>
            <a:ext cx="8946192" cy="4212165"/>
          </a:xfrm>
          <a:custGeom>
            <a:avLst/>
            <a:gdLst/>
            <a:ahLst/>
            <a:cxnLst/>
            <a:rect l="l" t="t" r="r" b="b"/>
            <a:pathLst>
              <a:path w="8946192" h="4212165">
                <a:moveTo>
                  <a:pt x="0" y="0"/>
                </a:moveTo>
                <a:lnTo>
                  <a:pt x="8946192" y="0"/>
                </a:lnTo>
                <a:lnTo>
                  <a:pt x="8946192" y="4212165"/>
                </a:lnTo>
                <a:lnTo>
                  <a:pt x="0" y="421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5294" y="1765851"/>
            <a:ext cx="3279413" cy="3279413"/>
          </a:xfrm>
          <a:custGeom>
            <a:avLst/>
            <a:gdLst/>
            <a:ahLst/>
            <a:cxnLst/>
            <a:rect l="l" t="t" r="r" b="b"/>
            <a:pathLst>
              <a:path w="3279413" h="3279413">
                <a:moveTo>
                  <a:pt x="0" y="0"/>
                </a:moveTo>
                <a:lnTo>
                  <a:pt x="3279413" y="0"/>
                </a:lnTo>
                <a:lnTo>
                  <a:pt x="3279413" y="3279413"/>
                </a:lnTo>
                <a:lnTo>
                  <a:pt x="0" y="327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01259" y="1790463"/>
            <a:ext cx="6588167" cy="3458788"/>
          </a:xfrm>
          <a:custGeom>
            <a:avLst/>
            <a:gdLst/>
            <a:ahLst/>
            <a:cxnLst/>
            <a:rect l="l" t="t" r="r" b="b"/>
            <a:pathLst>
              <a:path w="6588167" h="3458788">
                <a:moveTo>
                  <a:pt x="0" y="0"/>
                </a:moveTo>
                <a:lnTo>
                  <a:pt x="6588167" y="0"/>
                </a:lnTo>
                <a:lnTo>
                  <a:pt x="6588167" y="3458788"/>
                </a:lnTo>
                <a:lnTo>
                  <a:pt x="0" y="3458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Organize written records of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8107" y="5060324"/>
            <a:ext cx="28406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62">
                <a:solidFill>
                  <a:srgbClr val="000000"/>
                </a:solidFill>
                <a:latin typeface="Poppins Light Bold"/>
              </a:rPr>
              <a:t>Notion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34688" y="5060324"/>
            <a:ext cx="28406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62">
                <a:solidFill>
                  <a:srgbClr val="000000"/>
                </a:solidFill>
                <a:latin typeface="Poppins Light Bold"/>
              </a:rPr>
              <a:t>Github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8238" y="7157517"/>
            <a:ext cx="561710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69">
                <a:solidFill>
                  <a:srgbClr val="000000"/>
                </a:solidFill>
                <a:latin typeface="Poppins Light"/>
              </a:rPr>
              <a:t>Written record allowed me to discern patterns by referring back to the past codes.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28711"/>
            <a:ext cx="162306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Poppins Bold"/>
              </a:rPr>
              <a:t>   4. Personal Reflection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Weakness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47429" y="3038199"/>
            <a:ext cx="15393143" cy="1480868"/>
            <a:chOff x="0" y="0"/>
            <a:chExt cx="20524191" cy="1974490"/>
          </a:xfrm>
        </p:grpSpPr>
        <p:sp>
          <p:nvSpPr>
            <p:cNvPr id="4" name="TextBox 4"/>
            <p:cNvSpPr txBox="1"/>
            <p:nvPr/>
          </p:nvSpPr>
          <p:spPr>
            <a:xfrm>
              <a:off x="0" y="691367"/>
              <a:ext cx="20524191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 dirty="0">
                  <a:solidFill>
                    <a:srgbClr val="000000"/>
                  </a:solidFill>
                  <a:latin typeface="Poppins Light"/>
                </a:rPr>
                <a:t>Found myself preoccupied with completing given tasks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 dirty="0">
                  <a:solidFill>
                    <a:srgbClr val="000000"/>
                  </a:solidFill>
                  <a:latin typeface="Poppins Light"/>
                </a:rPr>
                <a:t>Focus on showcasing my progress and dedication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23098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Rely on the instructions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7429" y="6772840"/>
            <a:ext cx="15393143" cy="1976168"/>
            <a:chOff x="0" y="0"/>
            <a:chExt cx="20524191" cy="2634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691367"/>
              <a:ext cx="2052419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prioritize the development of my creative thinking skills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take ownership of the project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recognize the significant role I play in its success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23098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Future goal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9110648" y="5143500"/>
            <a:ext cx="15" cy="111472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0" y="228711"/>
            <a:ext cx="162306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Poppins Bold"/>
              </a:rPr>
              <a:t>   4. Personal Reflection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25240"/>
            <a:ext cx="162306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213C6B"/>
                </a:solidFill>
                <a:latin typeface="Poppins Bold"/>
              </a:rPr>
              <a:t>5</a:t>
            </a: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spc="-179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47429" y="2990191"/>
            <a:ext cx="15393143" cy="1034943"/>
            <a:chOff x="0" y="0"/>
            <a:chExt cx="20524191" cy="1379924"/>
          </a:xfrm>
        </p:grpSpPr>
        <p:sp>
          <p:nvSpPr>
            <p:cNvPr id="4" name="TextBox 4"/>
            <p:cNvSpPr txBox="1"/>
            <p:nvPr/>
          </p:nvSpPr>
          <p:spPr>
            <a:xfrm>
              <a:off x="0" y="757201"/>
              <a:ext cx="2052419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Visualizing the outcomes of my analyses and independently constructing code.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62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Enjoyment in Bioinformatics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7429" y="5271266"/>
            <a:ext cx="15393143" cy="2025543"/>
            <a:chOff x="0" y="0"/>
            <a:chExt cx="20524191" cy="2700724"/>
          </a:xfrm>
        </p:grpSpPr>
        <p:sp>
          <p:nvSpPr>
            <p:cNvPr id="7" name="TextBox 7"/>
            <p:cNvSpPr txBox="1"/>
            <p:nvPr/>
          </p:nvSpPr>
          <p:spPr>
            <a:xfrm>
              <a:off x="0" y="757201"/>
              <a:ext cx="2052419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Continue to ask questions rather than provide answers.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Recognize the importance of continuously enhancing my knowledge rather than focusing on teaching others.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623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Mindset of curiosity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28711"/>
            <a:ext cx="162306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Poppins Bold"/>
              </a:rPr>
              <a:t>   5. 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29583"/>
            <a:ext cx="1012665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7000" spc="210">
                <a:solidFill>
                  <a:srgbClr val="213C6B"/>
                </a:solidFill>
                <a:latin typeface="Poppins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9708"/>
            <a:ext cx="16230600" cy="455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1.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Luscombe, Nicholas &amp; Greenbaum, Dov &amp; Gerstein, Mark. (2000). What is bioinformatics? An introduction and overview. Yearbook of Medical Informatics. 10. 10.1055/s-0038-1638103. 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2.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Macconaill, L. E., &amp; Garraway, L. A. (2010). Clinical implications of the cancer genome. Journal of clinical oncology : official journal of the American Society of Clinical Oncology, 28(35), 5219–5228. https://doi.org/10.1200/JCO.2009.27.4944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3.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Siskova, A., Cervena, K., Kral, J.et al. (2020). Colorectal Adenomas-Genetics and Searching for New Molecular Screening Biomarkers. International journal of molecular sciences, 21(9), 3260. https://doi.org/10.3390/ijms21093260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4.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Xiao-Jie, L., Hui-Ying, X., Qi, X. et al. (2016). LINE-1 in cancer: multifaceted functions and potential clinical implications. Genet Med 18, 431–439. https://doi.org/10.1038/gim.2015.119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390343"/>
            <a:ext cx="1012665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7000" spc="210">
                <a:solidFill>
                  <a:srgbClr val="213C6B"/>
                </a:solidFill>
                <a:latin typeface="Poppins Bold"/>
              </a:rPr>
              <a:t>FIGURE 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390468"/>
            <a:ext cx="16230600" cy="226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 Bold"/>
              </a:rPr>
              <a:t>Figure 1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Xiao-Jie, L., Hui-Ying, X., Qi, X. et al. (2016). LINE-1 in cancer: multifaceted functions and potential clinical implications. Genet Med 18, 431–439. https://doi.org/10.1038/gim.2015.119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 Bold"/>
              </a:rPr>
              <a:t>Figure 2</a:t>
            </a:r>
          </a:p>
          <a:p>
            <a:pPr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Poppins Light"/>
              </a:rPr>
              <a:t>Siskova, A., Cervena, K., Kral, J.et al. (2020). Colorectal Adenomas-Genetics and Searching for New Molecular Screening Biomarkers. International journal of molecular sciences, 21(9), 3260. https://doi.org/10.3390/ijms21093260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9453" y="4602162"/>
            <a:ext cx="10549095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-200">
                <a:solidFill>
                  <a:srgbClr val="000000"/>
                </a:solidFill>
                <a:latin typeface="Poppins Bold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9453" y="4602162"/>
            <a:ext cx="10549095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-200">
                <a:solidFill>
                  <a:srgbClr val="000000"/>
                </a:solidFill>
                <a:latin typeface="Poppins Bold"/>
              </a:rP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08040" y="0"/>
            <a:ext cx="7379960" cy="10287000"/>
          </a:xfrm>
          <a:prstGeom prst="rect">
            <a:avLst/>
          </a:prstGeom>
          <a:solidFill>
            <a:srgbClr val="213C6B">
              <a:alpha val="14902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1363472" y="1811621"/>
            <a:ext cx="6642337" cy="4516789"/>
          </a:xfrm>
          <a:custGeom>
            <a:avLst/>
            <a:gdLst/>
            <a:ahLst/>
            <a:cxnLst/>
            <a:rect l="l" t="t" r="r" b="b"/>
            <a:pathLst>
              <a:path w="6642337" h="4516789">
                <a:moveTo>
                  <a:pt x="0" y="0"/>
                </a:moveTo>
                <a:lnTo>
                  <a:pt x="6642336" y="0"/>
                </a:lnTo>
                <a:lnTo>
                  <a:pt x="6642336" y="4516789"/>
                </a:lnTo>
                <a:lnTo>
                  <a:pt x="0" y="4516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3724" y="3187065"/>
            <a:ext cx="7770276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spc="-179">
                <a:solidFill>
                  <a:srgbClr val="213C6B"/>
                </a:solidFill>
                <a:latin typeface="Poppins Bold"/>
              </a:rPr>
              <a:t>1</a:t>
            </a:r>
          </a:p>
          <a:p>
            <a:pPr marL="0" lvl="0" indent="0">
              <a:lnSpc>
                <a:spcPts val="10080"/>
              </a:lnSpc>
            </a:pPr>
            <a:r>
              <a:rPr lang="en-US" sz="7200" spc="-179">
                <a:solidFill>
                  <a:srgbClr val="000000"/>
                </a:solidFill>
                <a:latin typeface="Poppins Bold"/>
              </a:rPr>
              <a:t>Internship Project Details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9980" y="6693585"/>
            <a:ext cx="5149320" cy="77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Poppins Bold"/>
              </a:rPr>
              <a:t>Cancer Genomics Laboratory</a:t>
            </a:r>
          </a:p>
          <a:p>
            <a:pPr marL="0" lvl="0" indent="0"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</a:rPr>
              <a:t>Supervisor: Dr Wong, Jason Wing 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297" y="4137987"/>
            <a:ext cx="7386638" cy="1127037"/>
            <a:chOff x="0" y="0"/>
            <a:chExt cx="9848850" cy="150271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54370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2543703" h="1913890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797375" y="512174"/>
              <a:ext cx="7423868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</a:pPr>
              <a:r>
                <a:rPr lang="en-US" sz="2000">
                  <a:solidFill>
                    <a:srgbClr val="F7F7F7"/>
                  </a:solidFill>
                  <a:latin typeface="Poppins Bold"/>
                </a:rPr>
                <a:t>Bulk RNA-sequencing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7608" y="331199"/>
              <a:ext cx="97188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7F7F7"/>
                  </a:solidFill>
                  <a:latin typeface="Poppins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70297" y="7562512"/>
            <a:ext cx="7386638" cy="1127037"/>
            <a:chOff x="0" y="0"/>
            <a:chExt cx="9848850" cy="150271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4370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2543703" h="1913890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797375" y="512174"/>
              <a:ext cx="7423868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</a:pPr>
              <a:r>
                <a:rPr lang="en-US" sz="2000">
                  <a:solidFill>
                    <a:srgbClr val="F7F7F7"/>
                  </a:solidFill>
                  <a:latin typeface="Poppins Bold"/>
                </a:rPr>
                <a:t>Motif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27608" y="331199"/>
              <a:ext cx="97188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7F7F7"/>
                  </a:solidFill>
                  <a:latin typeface="Poppins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31065" y="5850249"/>
            <a:ext cx="7386638" cy="1127037"/>
            <a:chOff x="0" y="0"/>
            <a:chExt cx="9848850" cy="150271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4370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2543703" h="1913890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97375" y="512174"/>
              <a:ext cx="7423868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</a:pPr>
              <a:r>
                <a:rPr lang="en-US" sz="2000">
                  <a:solidFill>
                    <a:srgbClr val="F7F7F7"/>
                  </a:solidFill>
                  <a:latin typeface="Poppins Bold"/>
                </a:rPr>
                <a:t>Gene set Enrichment Analysis (GSEA)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7608" y="331199"/>
              <a:ext cx="97188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7F7F7"/>
                  </a:solidFill>
                  <a:latin typeface="Poppins Bold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4472" y="5731187"/>
            <a:ext cx="7386638" cy="1365162"/>
            <a:chOff x="0" y="0"/>
            <a:chExt cx="9848850" cy="182021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848850" cy="1820215"/>
              <a:chOff x="0" y="0"/>
              <a:chExt cx="12543703" cy="231826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43703" cy="2318265"/>
              </a:xfrm>
              <a:custGeom>
                <a:avLst/>
                <a:gdLst/>
                <a:ahLst/>
                <a:cxnLst/>
                <a:rect l="l" t="t" r="r" b="b"/>
                <a:pathLst>
                  <a:path w="12543703" h="2318265">
                    <a:moveTo>
                      <a:pt x="12543703" y="1159132"/>
                    </a:moveTo>
                    <a:cubicBezTo>
                      <a:pt x="12543703" y="1889767"/>
                      <a:pt x="12115332" y="2318265"/>
                      <a:pt x="11586758" y="2318265"/>
                    </a:cubicBezTo>
                    <a:lnTo>
                      <a:pt x="956945" y="2318265"/>
                    </a:lnTo>
                    <a:cubicBezTo>
                      <a:pt x="428371" y="2318265"/>
                      <a:pt x="0" y="1889767"/>
                      <a:pt x="0" y="1159132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1159132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797375" y="512174"/>
              <a:ext cx="7423868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</a:pPr>
              <a:r>
                <a:rPr lang="en-US" sz="2000">
                  <a:solidFill>
                    <a:srgbClr val="F7F7F7"/>
                  </a:solidFill>
                  <a:latin typeface="Poppins Bold"/>
                </a:rPr>
                <a:t>Differential Gene Expression (DGE) Analysis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27608" y="331199"/>
              <a:ext cx="97188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7F7F7"/>
                  </a:solidFill>
                  <a:latin typeface="Poppins Bold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31065" y="4137987"/>
            <a:ext cx="7386638" cy="1127037"/>
            <a:chOff x="0" y="0"/>
            <a:chExt cx="12543703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43703" cy="1913890"/>
            </a:xfrm>
            <a:custGeom>
              <a:avLst/>
              <a:gdLst/>
              <a:ahLst/>
              <a:cxnLst/>
              <a:rect l="l" t="t" r="r" b="b"/>
              <a:pathLst>
                <a:path w="12543703" h="1913890">
                  <a:moveTo>
                    <a:pt x="12543703" y="956945"/>
                  </a:moveTo>
                  <a:cubicBezTo>
                    <a:pt x="12543703" y="1485392"/>
                    <a:pt x="12115332" y="1913890"/>
                    <a:pt x="11586758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586758" y="0"/>
                  </a:lnTo>
                  <a:cubicBezTo>
                    <a:pt x="12115205" y="0"/>
                    <a:pt x="12543703" y="428371"/>
                    <a:pt x="12543703" y="956945"/>
                  </a:cubicBezTo>
                </a:path>
              </a:pathLst>
            </a:custGeom>
            <a:solidFill>
              <a:srgbClr val="213C6B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779096" y="4512593"/>
            <a:ext cx="570079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7F7F7"/>
                </a:solidFill>
                <a:latin typeface="Poppins Bold"/>
              </a:rPr>
              <a:t>Single Cell RNA-sequencing (scRNA-seq)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01771" y="4369718"/>
            <a:ext cx="72891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F7F7"/>
                </a:solidFill>
                <a:latin typeface="Poppins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0297" y="1530777"/>
            <a:ext cx="1533323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Research Project: LINE-1 type transposase domain containing 1 (L1TD1) gene expression in Colorectal Adenomas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31065" y="7558311"/>
            <a:ext cx="7386638" cy="1127037"/>
            <a:chOff x="0" y="0"/>
            <a:chExt cx="9848850" cy="150271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54370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2543703" h="1913890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</a:path>
                </a:pathLst>
              </a:custGeom>
              <a:solidFill>
                <a:srgbClr val="213C6B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1797375" y="512174"/>
              <a:ext cx="7423868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</a:pPr>
              <a:r>
                <a:rPr lang="en-US" sz="2000">
                  <a:solidFill>
                    <a:srgbClr val="F7F7F7"/>
                  </a:solidFill>
                  <a:latin typeface="Poppins Bold"/>
                </a:rPr>
                <a:t>DNA methylation Analysis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27608" y="331199"/>
              <a:ext cx="97188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7F7F7"/>
                  </a:solidFill>
                  <a:latin typeface="Poppins Bold"/>
                </a:rPr>
                <a:t>6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0" y="179840"/>
            <a:ext cx="162306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5771" y="6617050"/>
            <a:ext cx="12716458" cy="2071443"/>
          </a:xfrm>
          <a:custGeom>
            <a:avLst/>
            <a:gdLst/>
            <a:ahLst/>
            <a:cxnLst/>
            <a:rect l="l" t="t" r="r" b="b"/>
            <a:pathLst>
              <a:path w="12716458" h="2071443">
                <a:moveTo>
                  <a:pt x="0" y="0"/>
                </a:moveTo>
                <a:lnTo>
                  <a:pt x="12716458" y="0"/>
                </a:lnTo>
                <a:lnTo>
                  <a:pt x="12716458" y="2071443"/>
                </a:lnTo>
                <a:lnTo>
                  <a:pt x="0" y="207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98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LINE-1 type transposase domain containing 1 (L1TD1)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1674" y="8477737"/>
            <a:ext cx="6084652" cy="34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4"/>
              </a:lnSpc>
              <a:spcBef>
                <a:spcPct val="0"/>
              </a:spcBef>
            </a:pPr>
            <a:r>
              <a:rPr lang="en-US" sz="2003" spc="50">
                <a:solidFill>
                  <a:srgbClr val="000000"/>
                </a:solidFill>
                <a:latin typeface="Poppins Light Bold"/>
              </a:rPr>
              <a:t>Figure 1. </a:t>
            </a:r>
            <a:r>
              <a:rPr lang="en-US" sz="2003" spc="50">
                <a:solidFill>
                  <a:srgbClr val="000000"/>
                </a:solidFill>
                <a:latin typeface="Poppins Light"/>
              </a:rPr>
              <a:t>Structure of a full-length LINE-1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961545"/>
            <a:ext cx="1828800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Xiao-Jie, L., Hui-Ying, X., Qi, X. et al. (2016). LINE-1 in cancer: multifaceted functions and potential clinical implications. Genet Med 18, 431–439. https://doi.org/10.1038/gim.2015.119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49312" y="6053532"/>
            <a:ext cx="2216480" cy="1127037"/>
            <a:chOff x="0" y="0"/>
            <a:chExt cx="3763941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63941" cy="1913890"/>
            </a:xfrm>
            <a:custGeom>
              <a:avLst/>
              <a:gdLst/>
              <a:ahLst/>
              <a:cxnLst/>
              <a:rect l="l" t="t" r="r" b="b"/>
              <a:pathLst>
                <a:path w="3763941" h="1913890">
                  <a:moveTo>
                    <a:pt x="3763941" y="956945"/>
                  </a:moveTo>
                  <a:cubicBezTo>
                    <a:pt x="3763941" y="1485392"/>
                    <a:pt x="3335570" y="1913890"/>
                    <a:pt x="2806996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806996" y="0"/>
                  </a:lnTo>
                  <a:cubicBezTo>
                    <a:pt x="3335443" y="0"/>
                    <a:pt x="3763941" y="428371"/>
                    <a:pt x="3763941" y="95694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47429" y="4357496"/>
            <a:ext cx="15393143" cy="1491206"/>
            <a:chOff x="0" y="0"/>
            <a:chExt cx="20524191" cy="19882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5152"/>
              <a:ext cx="20524191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Transposase domain responsible for movement of transposable elements (TEs) within a genome.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992244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LINE-1: Type of Transposable Element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7429" y="2885340"/>
            <a:ext cx="15393143" cy="995906"/>
            <a:chOff x="0" y="0"/>
            <a:chExt cx="20524191" cy="132787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5152"/>
              <a:ext cx="2052419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spc="69">
                  <a:solidFill>
                    <a:srgbClr val="000000"/>
                  </a:solidFill>
                  <a:latin typeface="Poppins Light"/>
                </a:rPr>
                <a:t>Contains a domain similar to the transposase domain of LINE-1 elements.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992244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69">
                  <a:solidFill>
                    <a:srgbClr val="000000"/>
                  </a:solidFill>
                  <a:latin typeface="Poppins Bold"/>
                </a:rPr>
                <a:t>L1TD1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4010" y="2150957"/>
            <a:ext cx="11339981" cy="6422369"/>
          </a:xfrm>
          <a:custGeom>
            <a:avLst/>
            <a:gdLst/>
            <a:ahLst/>
            <a:cxnLst/>
            <a:rect l="l" t="t" r="r" b="b"/>
            <a:pathLst>
              <a:path w="11339981" h="6422369">
                <a:moveTo>
                  <a:pt x="0" y="0"/>
                </a:moveTo>
                <a:lnTo>
                  <a:pt x="11339980" y="0"/>
                </a:lnTo>
                <a:lnTo>
                  <a:pt x="11339980" y="6422370"/>
                </a:lnTo>
                <a:lnTo>
                  <a:pt x="0" y="6422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8238" y="942975"/>
            <a:ext cx="16230600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spc="-112">
                <a:solidFill>
                  <a:srgbClr val="000000"/>
                </a:solidFill>
                <a:latin typeface="Poppins Bold"/>
              </a:rPr>
              <a:t>Development of Colorectal Cancer (CRC)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2144" y="8971685"/>
            <a:ext cx="134227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52">
                <a:solidFill>
                  <a:srgbClr val="000000"/>
                </a:solidFill>
                <a:latin typeface="Poppins Light Bold"/>
              </a:rPr>
              <a:t>Figure 2. </a:t>
            </a:r>
            <a:r>
              <a:rPr lang="en-US" sz="2100" spc="52">
                <a:solidFill>
                  <a:srgbClr val="000000"/>
                </a:solidFill>
                <a:latin typeface="Poppins Light"/>
              </a:rPr>
              <a:t>Transition of early adenoma to metastatic cancer.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737495"/>
            <a:ext cx="1828800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Siskova, A., Cervena, K., Kral, J.et al. (2020). Colorectal Adenomas-Genetics and Searching for New Molecular Screening Biomarkers. International journal of molecular sciences, 21(9), 3260. https://doi.org/10.3390/ijms21093260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238" y="942975"/>
            <a:ext cx="16230600" cy="139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spc="-100">
                <a:solidFill>
                  <a:srgbClr val="000000"/>
                </a:solidFill>
                <a:latin typeface="Poppins Bold"/>
              </a:rPr>
              <a:t>L1TD1 expression in Normal colon vs Adenoma vs Primary Colorectal Cancer (CRC)</a:t>
            </a:r>
          </a:p>
        </p:txBody>
      </p:sp>
      <p:sp>
        <p:nvSpPr>
          <p:cNvPr id="3" name="Freeform 3"/>
          <p:cNvSpPr/>
          <p:nvPr/>
        </p:nvSpPr>
        <p:spPr>
          <a:xfrm>
            <a:off x="8659555" y="3674769"/>
            <a:ext cx="9149660" cy="4280173"/>
          </a:xfrm>
          <a:custGeom>
            <a:avLst/>
            <a:gdLst/>
            <a:ahLst/>
            <a:cxnLst/>
            <a:rect l="l" t="t" r="r" b="b"/>
            <a:pathLst>
              <a:path w="9149660" h="4280173">
                <a:moveTo>
                  <a:pt x="0" y="0"/>
                </a:moveTo>
                <a:lnTo>
                  <a:pt x="9149660" y="0"/>
                </a:lnTo>
                <a:lnTo>
                  <a:pt x="9149660" y="4280173"/>
                </a:lnTo>
                <a:lnTo>
                  <a:pt x="0" y="4280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44454" y="8294832"/>
            <a:ext cx="7579862" cy="3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3"/>
              </a:lnSpc>
              <a:spcBef>
                <a:spcPct val="0"/>
              </a:spcBef>
            </a:pPr>
            <a:r>
              <a:rPr lang="en-US" sz="1938" spc="48">
                <a:solidFill>
                  <a:srgbClr val="000000"/>
                </a:solidFill>
                <a:latin typeface="Poppins Light Bold"/>
              </a:rPr>
              <a:t>Figure 3. </a:t>
            </a:r>
            <a:r>
              <a:rPr lang="en-US" sz="1938" spc="48">
                <a:solidFill>
                  <a:srgbClr val="000000"/>
                </a:solidFill>
                <a:latin typeface="Poppins Light"/>
              </a:rPr>
              <a:t>Violin plot of L1TD1 gene expression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56921" y="2470870"/>
            <a:ext cx="5475842" cy="5807347"/>
            <a:chOff x="0" y="0"/>
            <a:chExt cx="7301123" cy="7743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7256823"/>
              <a:ext cx="7301123" cy="486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94"/>
                </a:lnSpc>
                <a:spcBef>
                  <a:spcPct val="0"/>
                </a:spcBef>
              </a:pPr>
              <a:r>
                <a:rPr lang="en-US" sz="1067" spc="26">
                  <a:solidFill>
                    <a:srgbClr val="000000"/>
                  </a:solidFill>
                  <a:latin typeface="Poppins Light"/>
                </a:rPr>
                <a:t>Figure 4. Gene Expression Omnibus (GEO) website of Bulk RNA-seq Dataset (GEO Accession GSE164541)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301123" cy="7182083"/>
            </a:xfrm>
            <a:custGeom>
              <a:avLst/>
              <a:gdLst/>
              <a:ahLst/>
              <a:cxnLst/>
              <a:rect l="l" t="t" r="r" b="b"/>
              <a:pathLst>
                <a:path w="7301123" h="7182083">
                  <a:moveTo>
                    <a:pt x="0" y="0"/>
                  </a:moveTo>
                  <a:lnTo>
                    <a:pt x="7301123" y="0"/>
                  </a:lnTo>
                  <a:lnTo>
                    <a:pt x="7301123" y="7182083"/>
                  </a:lnTo>
                  <a:lnTo>
                    <a:pt x="0" y="7182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316453" y="5080385"/>
              <a:ext cx="1540683" cy="161668"/>
              <a:chOff x="0" y="0"/>
              <a:chExt cx="399249" cy="4189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9249" cy="41894"/>
              </a:xfrm>
              <a:custGeom>
                <a:avLst/>
                <a:gdLst/>
                <a:ahLst/>
                <a:cxnLst/>
                <a:rect l="l" t="t" r="r" b="b"/>
                <a:pathLst>
                  <a:path w="399249" h="41894">
                    <a:moveTo>
                      <a:pt x="0" y="0"/>
                    </a:moveTo>
                    <a:lnTo>
                      <a:pt x="399249" y="0"/>
                    </a:lnTo>
                    <a:lnTo>
                      <a:pt x="399249" y="41894"/>
                    </a:lnTo>
                    <a:lnTo>
                      <a:pt x="0" y="4189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12FF">
                  <a:alpha val="31765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31532" tIns="31532" rIns="31532" bIns="31532" rtlCol="0" anchor="ctr"/>
              <a:lstStyle/>
              <a:p>
                <a:pPr algn="ctr">
                  <a:lnSpc>
                    <a:spcPts val="35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171624" y="5227138"/>
              <a:ext cx="1466109" cy="176583"/>
              <a:chOff x="0" y="0"/>
              <a:chExt cx="379924" cy="457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924" cy="45759"/>
              </a:xfrm>
              <a:custGeom>
                <a:avLst/>
                <a:gdLst/>
                <a:ahLst/>
                <a:cxnLst/>
                <a:rect l="l" t="t" r="r" b="b"/>
                <a:pathLst>
                  <a:path w="379924" h="45759">
                    <a:moveTo>
                      <a:pt x="0" y="0"/>
                    </a:moveTo>
                    <a:lnTo>
                      <a:pt x="379924" y="0"/>
                    </a:lnTo>
                    <a:lnTo>
                      <a:pt x="379924" y="45759"/>
                    </a:lnTo>
                    <a:lnTo>
                      <a:pt x="0" y="4575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12FF">
                  <a:alpha val="31765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31532" tIns="31532" rIns="31532" bIns="31532" rtlCol="0" anchor="ctr"/>
              <a:lstStyle/>
              <a:p>
                <a:pPr algn="ctr">
                  <a:lnSpc>
                    <a:spcPts val="3599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2270065" y="8512234"/>
            <a:ext cx="3367159" cy="142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5"/>
              </a:lnSpc>
              <a:spcBef>
                <a:spcPct val="0"/>
              </a:spcBef>
            </a:pPr>
            <a:r>
              <a:rPr lang="en-US" sz="1877">
                <a:solidFill>
                  <a:srgbClr val="213C6B"/>
                </a:solidFill>
                <a:latin typeface="Poppins Light Bold"/>
              </a:rPr>
              <a:t>Triplicate tissue samples</a:t>
            </a:r>
          </a:p>
          <a:p>
            <a:pPr marL="405251" lvl="1" indent="-202625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1877">
                <a:solidFill>
                  <a:srgbClr val="213C6B"/>
                </a:solidFill>
                <a:latin typeface="Poppins Light Bold"/>
              </a:rPr>
              <a:t>5 primary CRC</a:t>
            </a:r>
          </a:p>
          <a:p>
            <a:pPr marL="405251" lvl="1" indent="-202625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1877">
                <a:solidFill>
                  <a:srgbClr val="213C6B"/>
                </a:solidFill>
                <a:latin typeface="Poppins Light Bold"/>
              </a:rPr>
              <a:t>5 adjacent normal tissue</a:t>
            </a:r>
          </a:p>
          <a:p>
            <a:pPr marL="405251" lvl="1" indent="-202625">
              <a:lnSpc>
                <a:spcPts val="2815"/>
              </a:lnSpc>
              <a:spcBef>
                <a:spcPct val="0"/>
              </a:spcBef>
              <a:buFont typeface="Arial"/>
              <a:buChar char="•"/>
            </a:pPr>
            <a:r>
              <a:rPr lang="en-US" sz="1877">
                <a:solidFill>
                  <a:srgbClr val="213C6B"/>
                </a:solidFill>
                <a:latin typeface="Poppins Light Bold"/>
              </a:rPr>
              <a:t>5 adenoma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7124687" y="5645750"/>
            <a:ext cx="1357673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9552559" y="3121561"/>
            <a:ext cx="7363652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Bulk RNA-seqencing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18390" y="5776756"/>
            <a:ext cx="1289440" cy="33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3"/>
              </a:lnSpc>
              <a:spcBef>
                <a:spcPct val="0"/>
              </a:spcBef>
            </a:pPr>
            <a:r>
              <a:rPr lang="en-US" sz="1938" spc="48">
                <a:solidFill>
                  <a:srgbClr val="DD4247"/>
                </a:solidFill>
                <a:latin typeface="Poppins Light Bold"/>
              </a:rPr>
              <a:t>Adenoma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38" y="4314403"/>
            <a:ext cx="7266326" cy="3978313"/>
          </a:xfrm>
          <a:custGeom>
            <a:avLst/>
            <a:gdLst/>
            <a:ahLst/>
            <a:cxnLst/>
            <a:rect l="l" t="t" r="r" b="b"/>
            <a:pathLst>
              <a:path w="7266326" h="3978313">
                <a:moveTo>
                  <a:pt x="0" y="0"/>
                </a:moveTo>
                <a:lnTo>
                  <a:pt x="7266325" y="0"/>
                </a:lnTo>
                <a:lnTo>
                  <a:pt x="7266325" y="3978313"/>
                </a:lnTo>
                <a:lnTo>
                  <a:pt x="0" y="397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43087" y="3657614"/>
            <a:ext cx="4568425" cy="4645156"/>
          </a:xfrm>
          <a:custGeom>
            <a:avLst/>
            <a:gdLst/>
            <a:ahLst/>
            <a:cxnLst/>
            <a:rect l="l" t="t" r="r" b="b"/>
            <a:pathLst>
              <a:path w="4568425" h="4645156">
                <a:moveTo>
                  <a:pt x="0" y="0"/>
                </a:moveTo>
                <a:lnTo>
                  <a:pt x="4568425" y="0"/>
                </a:lnTo>
                <a:lnTo>
                  <a:pt x="4568425" y="4645156"/>
                </a:lnTo>
                <a:lnTo>
                  <a:pt x="0" y="4645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3441" y="3112631"/>
            <a:ext cx="3834518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Differential Gene Expression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7731" y="8751233"/>
            <a:ext cx="6085939" cy="7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identify differentially expressed genes only in adenoma tissue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4837" y="3112631"/>
            <a:ext cx="33649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Motif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4330" y="8751233"/>
            <a:ext cx="6085939" cy="7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determine which transcription factors (TF) bind to the L1TD1 promoter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8575" y="8262918"/>
            <a:ext cx="554425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Figure 5. Volcano Plot of Normal Colon vs Adenoma Tissue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174" y="8368963"/>
            <a:ext cx="554425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Table 1. Top motifs in L1TD1 promoter (TSS +/- 200bp)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7384" y="1594685"/>
            <a:ext cx="15333231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</a:pPr>
            <a:r>
              <a:rPr lang="en-US" sz="2800">
                <a:solidFill>
                  <a:srgbClr val="160512"/>
                </a:solidFill>
                <a:latin typeface="Poppins Bold"/>
              </a:rPr>
              <a:t>The </a:t>
            </a:r>
            <a:r>
              <a:rPr lang="en-US" sz="2800">
                <a:solidFill>
                  <a:srgbClr val="DD4247"/>
                </a:solidFill>
                <a:latin typeface="Poppins Bold"/>
              </a:rPr>
              <a:t>binding of specific transcription factors (TFs)</a:t>
            </a:r>
            <a:r>
              <a:rPr lang="en-US" sz="2800">
                <a:solidFill>
                  <a:srgbClr val="160512"/>
                </a:solidFill>
                <a:latin typeface="Poppins Bold"/>
              </a:rPr>
              <a:t> to the L1TD1 gene during adenoma stages may activate the expression level of the L1TD1 gene.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9900" y="563753"/>
            <a:ext cx="7846695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5530" spc="-138">
                <a:solidFill>
                  <a:srgbClr val="000000"/>
                </a:solidFill>
                <a:latin typeface="Poppins Bold"/>
              </a:rPr>
              <a:t>Key Point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121" y="4286098"/>
            <a:ext cx="6975800" cy="3814635"/>
          </a:xfrm>
          <a:custGeom>
            <a:avLst/>
            <a:gdLst/>
            <a:ahLst/>
            <a:cxnLst/>
            <a:rect l="l" t="t" r="r" b="b"/>
            <a:pathLst>
              <a:path w="6975800" h="3814635">
                <a:moveTo>
                  <a:pt x="0" y="0"/>
                </a:moveTo>
                <a:lnTo>
                  <a:pt x="6975800" y="0"/>
                </a:lnTo>
                <a:lnTo>
                  <a:pt x="6975800" y="3814635"/>
                </a:lnTo>
                <a:lnTo>
                  <a:pt x="0" y="381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24079" y="4122917"/>
            <a:ext cx="6808215" cy="3928907"/>
          </a:xfrm>
          <a:custGeom>
            <a:avLst/>
            <a:gdLst/>
            <a:ahLst/>
            <a:cxnLst/>
            <a:rect l="l" t="t" r="r" b="b"/>
            <a:pathLst>
              <a:path w="6808215" h="3928907">
                <a:moveTo>
                  <a:pt x="0" y="0"/>
                </a:moveTo>
                <a:lnTo>
                  <a:pt x="6808215" y="0"/>
                </a:lnTo>
                <a:lnTo>
                  <a:pt x="6808215" y="3928907"/>
                </a:lnTo>
                <a:lnTo>
                  <a:pt x="0" y="3928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3441" y="3112631"/>
            <a:ext cx="3834518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Single Cell RNA-sequencing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7731" y="8778899"/>
            <a:ext cx="6085939" cy="7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visualize which cell populations of L1TD1 genes are highly expressed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11931" y="3112631"/>
            <a:ext cx="423073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Gene set Enrichment Analysis (GSEA)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23327" y="8778899"/>
            <a:ext cx="6085939" cy="7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3" spc="51">
                <a:solidFill>
                  <a:srgbClr val="000000"/>
                </a:solidFill>
                <a:latin typeface="Poppins Light"/>
              </a:rPr>
              <a:t>To interpret the biological pathways associated with high expression of L1TD1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6554" y="8072158"/>
            <a:ext cx="554425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Figure 6. UMAP representation of L1TD1 gene expressed in single cell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63348" y="8023249"/>
            <a:ext cx="614591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en-US" sz="1400" spc="35">
                <a:solidFill>
                  <a:srgbClr val="000000"/>
                </a:solidFill>
                <a:latin typeface="Poppins Light"/>
              </a:rPr>
              <a:t>Table 2. Pathways ordered by normalized enrichment score (NES)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7384" y="1594685"/>
            <a:ext cx="15333231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</a:pPr>
            <a:r>
              <a:rPr lang="en-US" sz="2800">
                <a:solidFill>
                  <a:srgbClr val="160512"/>
                </a:solidFill>
                <a:latin typeface="Poppins Bold"/>
              </a:rPr>
              <a:t>Identifying </a:t>
            </a:r>
            <a:r>
              <a:rPr lang="en-US" sz="2800">
                <a:solidFill>
                  <a:srgbClr val="DD4247"/>
                </a:solidFill>
                <a:latin typeface="Poppins Bold"/>
              </a:rPr>
              <a:t>specific cell populations</a:t>
            </a:r>
            <a:r>
              <a:rPr lang="en-US" sz="2800">
                <a:solidFill>
                  <a:srgbClr val="160512"/>
                </a:solidFill>
                <a:latin typeface="Poppins Bold"/>
              </a:rPr>
              <a:t> of L1TD1 gene and its potential linkage to </a:t>
            </a:r>
            <a:r>
              <a:rPr lang="en-US" sz="2800">
                <a:solidFill>
                  <a:srgbClr val="DD4247"/>
                </a:solidFill>
                <a:latin typeface="Poppins Bold"/>
              </a:rPr>
              <a:t>distinct biological pathways</a:t>
            </a:r>
            <a:r>
              <a:rPr lang="en-US" sz="2800">
                <a:solidFill>
                  <a:srgbClr val="160512"/>
                </a:solidFill>
                <a:latin typeface="Poppins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9900" y="563753"/>
            <a:ext cx="7846695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5530" spc="-138">
                <a:solidFill>
                  <a:srgbClr val="000000"/>
                </a:solidFill>
                <a:latin typeface="Poppins Bold"/>
              </a:rPr>
              <a:t>Key Point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89365"/>
            <a:ext cx="16230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45">
                <a:solidFill>
                  <a:srgbClr val="000000"/>
                </a:solidFill>
                <a:latin typeface="Poppins Bold"/>
              </a:rPr>
              <a:t>Project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1370</Words>
  <Application>Microsoft Macintosh PowerPoint</Application>
  <PresentationFormat>Custom</PresentationFormat>
  <Paragraphs>163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Poppins Light</vt:lpstr>
      <vt:lpstr>Arial</vt:lpstr>
      <vt:lpstr>Poppins Bold</vt:lpstr>
      <vt:lpstr>Poppins Light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4966 presentation</dc:title>
  <cp:lastModifiedBy>u3566594@connect.hku.hk</cp:lastModifiedBy>
  <cp:revision>5</cp:revision>
  <dcterms:created xsi:type="dcterms:W3CDTF">2006-08-16T00:00:00Z</dcterms:created>
  <dcterms:modified xsi:type="dcterms:W3CDTF">2023-09-10T10:30:36Z</dcterms:modified>
  <dc:identifier>DAFs0uYB5Ko</dc:identifier>
</cp:coreProperties>
</file>